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79" r:id="rId5"/>
    <p:sldId id="270" r:id="rId6"/>
    <p:sldId id="278" r:id="rId7"/>
    <p:sldId id="271" r:id="rId8"/>
    <p:sldId id="273" r:id="rId9"/>
    <p:sldId id="274" r:id="rId10"/>
    <p:sldId id="275" r:id="rId11"/>
    <p:sldId id="272" r:id="rId12"/>
    <p:sldId id="276" r:id="rId13"/>
    <p:sldId id="27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 autoAdjust="0"/>
  </p:normalViewPr>
  <p:slideViewPr>
    <p:cSldViewPr snapToGrid="0">
      <p:cViewPr varScale="1">
        <p:scale>
          <a:sx n="126" d="100"/>
          <a:sy n="126" d="100"/>
        </p:scale>
        <p:origin x="-104" y="-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ABCB2-9914-43A4-9AAC-05D9BD83E949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88B20-C2AA-4C60-A3AD-AF24580F5A5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29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808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393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mtClean="0">
                <a:cs typeface="DejaVu Sans" panose="020B0603030804020204" pitchFamily="34" charset="0"/>
              </a:rPr>
              <a:t>ODIHR presentation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42AAE4-E234-49FA-A373-C3F6C1DCFEA5}" type="slidenum">
              <a:rPr lang="en-US" altLang="it-IT" smtClean="0">
                <a:cs typeface="Droid Sans Fallback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it-IT" smtClean="0">
              <a:cs typeface="Droid Sans Fallback" charset="0"/>
            </a:endParaRPr>
          </a:p>
        </p:txBody>
      </p:sp>
      <p:sp>
        <p:nvSpPr>
          <p:cNvPr id="5124" name="Text Box 1"/>
          <p:cNvSpPr txBox="1">
            <a:spLocks noChangeArrowheads="1"/>
          </p:cNvSpPr>
          <p:nvPr/>
        </p:nvSpPr>
        <p:spPr bwMode="auto">
          <a:xfrm>
            <a:off x="0" y="0"/>
            <a:ext cx="29765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3898900" y="8831263"/>
            <a:ext cx="29765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3DFD0823-F14A-47A5-A4D1-6EFB2600E2E5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0">
                <a:cs typeface="Droid Sans Fallback" charset="0"/>
              </a:rPr>
              <a:t>ODIHR presentation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BD74864B-8566-4439-80BB-3B2E6F9C1206}" type="slidenum">
              <a:rPr lang="en-US" altLang="it-IT" b="0">
                <a:cs typeface="Droid Sans Fallback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it-IT" b="0">
              <a:cs typeface="Droid Sans Fallback" charset="0"/>
            </a:endParaRPr>
          </a:p>
        </p:txBody>
      </p:sp>
      <p:sp>
        <p:nvSpPr>
          <p:cNvPr id="44037" name="Text Box 5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7663" y="696913"/>
            <a:ext cx="6192837" cy="34845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92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42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49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96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45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35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87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9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14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48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695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5012-F132-41FE-B6EA-2271913C2175}" type="datetimeFigureOut">
              <a:rPr lang="it-IT" smtClean="0"/>
              <a:t>14/02/19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2E59-C1F0-4376-AC86-99028E8E821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85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71557" y="3280567"/>
            <a:ext cx="9111558" cy="178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000" dirty="0" smtClean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0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Workshop 15-17 Febbraio 2019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000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Roma, centro </a:t>
            </a:r>
            <a:r>
              <a:rPr lang="it-IT" altLang="it-IT" sz="2000" dirty="0" err="1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Matemù</a:t>
            </a:r>
            <a:endParaRPr lang="it-IT" altLang="it-IT" sz="2000" dirty="0" smtClean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000" dirty="0" smtClean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000" b="1" dirty="0" smtClean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I concetti chiave</a:t>
            </a:r>
            <a:endParaRPr lang="it-IT" altLang="it-IT" sz="2400" b="1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pic>
        <p:nvPicPr>
          <p:cNvPr id="410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97882"/>
            <a:ext cx="10477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13658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800" b="1" dirty="0">
              <a:solidFill>
                <a:schemeClr val="accent5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4943476" y="1687513"/>
            <a:ext cx="19907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it-IT" sz="1300" dirty="0">
                <a:solidFill>
                  <a:schemeClr val="accent5"/>
                </a:solidFill>
                <a:latin typeface="Palatino Linotype" panose="02040502050505030304" pitchFamily="18" charset="0"/>
              </a:rPr>
              <a:t>Un progetto di:</a:t>
            </a:r>
          </a:p>
        </p:txBody>
      </p:sp>
      <p:pic>
        <p:nvPicPr>
          <p:cNvPr id="13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4" y="727"/>
            <a:ext cx="9141796" cy="121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5717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437302"/>
            <a:ext cx="9144000" cy="430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r>
              <a:rPr lang="it-IT" sz="28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Reati ordinari con movente razzista: unico esempio di HC nel nostro ordinamento</a:t>
            </a:r>
          </a:p>
          <a:p>
            <a:pPr algn="just"/>
            <a:r>
              <a:rPr lang="it-IT" sz="24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Legge </a:t>
            </a:r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Mancino 205/1990 Art</a:t>
            </a:r>
            <a:r>
              <a:rPr lang="it-IT" sz="24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. 3 Circostanza aggravante. </a:t>
            </a:r>
            <a:endParaRPr lang="it-IT" sz="2400" b="1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I reati </a:t>
            </a:r>
            <a:r>
              <a:rPr lang="it-IT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punibili con pena diversa </a:t>
            </a:r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dall'ergastolo </a:t>
            </a:r>
            <a:r>
              <a:rPr lang="it-IT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commessi </a:t>
            </a:r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per  finalità  </a:t>
            </a:r>
            <a:r>
              <a:rPr lang="it-IT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di  discriminazione  o  di   odio   </a:t>
            </a:r>
            <a:r>
              <a:rPr lang="it-IT" sz="24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etnico, nazionale,  razziale  o  religioso</a:t>
            </a:r>
            <a:r>
              <a:rPr lang="it-IT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,  </a:t>
            </a:r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o per agevolare l'attività </a:t>
            </a:r>
            <a:r>
              <a:rPr lang="it-IT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di organizzazioni, associazioni, movimenti  o  gruppi che hanno tra  i  loro  scopi  le  medesime  </a:t>
            </a:r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finalità,  </a:t>
            </a:r>
            <a:r>
              <a:rPr lang="it-IT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la  pena  è</a:t>
            </a:r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 </a:t>
            </a:r>
            <a:r>
              <a:rPr lang="it-IT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aumentata fino alla </a:t>
            </a:r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metà.</a:t>
            </a:r>
            <a:endParaRPr lang="it-IT" sz="2400" b="1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				</a:t>
            </a:r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13658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Reati </a:t>
            </a:r>
            <a:r>
              <a:rPr lang="it-IT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odio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3" y="727"/>
            <a:ext cx="4848075" cy="13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693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437302"/>
            <a:ext cx="9144000" cy="430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HATE SPEECH (definizione internazionale)</a:t>
            </a:r>
          </a:p>
          <a:p>
            <a:pPr algn="just"/>
            <a:endParaRPr lang="it-IT" sz="20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0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“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L’istigazione, la promozione o l’incitamento alla 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denigrazione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, all’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odio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o alla 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diffamazione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nei confronti di una persona o di un gruppo di persone, o il fatto di sottoporre a 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soprusi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, 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molestie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, 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insulti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, 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stereotipi negativi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, 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stigmatizzazione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o 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minacce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tale persona o gruppo, e comprende la giustificazione di queste varie forme di espressione, fondata su una serie di motivi, quali la </a:t>
            </a:r>
            <a:r>
              <a:rPr lang="it-IT" sz="20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“razza”, il colore, la lingua, la religione o le convinzioni, la nazionalità o l’origine nazionale o etnica, nonché l’ascendenza, l’età, la disabilità, il sesso, l’identità di genere, l’orientamento sessuale 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e ogni altra caratteristica o situazione personale.”</a:t>
            </a:r>
          </a:p>
          <a:p>
            <a:pPr algn="just"/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(Fonte: </a:t>
            </a:r>
            <a:r>
              <a:rPr lang="it-IT" sz="2000" b="1" dirty="0" err="1">
                <a:solidFill>
                  <a:schemeClr val="accent4"/>
                </a:solidFill>
                <a:latin typeface="Palatino Linotype" panose="02040502050505030304" pitchFamily="18" charset="0"/>
              </a:rPr>
              <a:t>European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</a:t>
            </a:r>
            <a:r>
              <a:rPr lang="it-IT" sz="2000" b="1" dirty="0" err="1">
                <a:solidFill>
                  <a:schemeClr val="accent4"/>
                </a:solidFill>
                <a:latin typeface="Palatino Linotype" panose="02040502050505030304" pitchFamily="18" charset="0"/>
              </a:rPr>
              <a:t>Commission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</a:t>
            </a:r>
            <a:r>
              <a:rPr lang="it-IT" sz="2000" b="1" dirty="0" err="1">
                <a:solidFill>
                  <a:schemeClr val="accent4"/>
                </a:solidFill>
                <a:latin typeface="Palatino Linotype" panose="02040502050505030304" pitchFamily="18" charset="0"/>
              </a:rPr>
              <a:t>Against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</a:t>
            </a:r>
            <a:r>
              <a:rPr lang="it-IT" sz="2000" b="1" dirty="0" err="1">
                <a:solidFill>
                  <a:schemeClr val="accent4"/>
                </a:solidFill>
                <a:latin typeface="Palatino Linotype" panose="02040502050505030304" pitchFamily="18" charset="0"/>
              </a:rPr>
              <a:t>Racism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and </a:t>
            </a:r>
            <a:r>
              <a:rPr lang="it-IT" sz="2000" b="1" dirty="0" err="1">
                <a:solidFill>
                  <a:schemeClr val="accent4"/>
                </a:solidFill>
                <a:latin typeface="Palatino Linotype" panose="02040502050505030304" pitchFamily="18" charset="0"/>
              </a:rPr>
              <a:t>Intolerance</a:t>
            </a:r>
            <a:r>
              <a:rPr lang="it-IT" sz="20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– ECRI) </a:t>
            </a: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9080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Discorsi 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 odio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4" y="727"/>
            <a:ext cx="4414672" cy="90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918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6" y="1437302"/>
            <a:ext cx="3876765" cy="43038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Propaganda razzista</a:t>
            </a:r>
            <a:endParaRPr lang="it-IT" sz="20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1 </a:t>
            </a:r>
            <a:r>
              <a:rPr lang="it-IT" sz="2000" b="1" dirty="0" smtClean="0">
                <a:solidFill>
                  <a:srgbClr val="ED7D31"/>
                </a:solidFill>
                <a:latin typeface="Palatino Linotype" panose="02040502050505030304" pitchFamily="18" charset="0"/>
              </a:rPr>
              <a:t>Caso </a:t>
            </a:r>
            <a:r>
              <a:rPr lang="it-IT" sz="2000" b="1" dirty="0" err="1" smtClean="0">
                <a:solidFill>
                  <a:srgbClr val="ED7D31"/>
                </a:solidFill>
                <a:latin typeface="Palatino Linotype" panose="02040502050505030304" pitchFamily="18" charset="0"/>
              </a:rPr>
              <a:t>Buonanno</a:t>
            </a:r>
            <a:r>
              <a:rPr lang="it-IT" sz="2000" b="1" dirty="0" smtClean="0">
                <a:solidFill>
                  <a:srgbClr val="ED7D31"/>
                </a:solidFill>
                <a:latin typeface="Palatino Linotype" panose="02040502050505030304" pitchFamily="18" charset="0"/>
              </a:rPr>
              <a:t> Piazza Pulita</a:t>
            </a:r>
            <a:r>
              <a:rPr lang="it-IT" sz="2000" dirty="0" smtClean="0">
                <a:solidFill>
                  <a:srgbClr val="ED7D31"/>
                </a:solidFill>
                <a:latin typeface="Palatino Linotype" panose="02040502050505030304" pitchFamily="18" charset="0"/>
              </a:rPr>
              <a:t>: </a:t>
            </a:r>
          </a:p>
          <a:p>
            <a:pPr algn="just"/>
            <a:r>
              <a:rPr lang="it-IT" sz="2000" dirty="0" smtClean="0">
                <a:solidFill>
                  <a:srgbClr val="ED7D31"/>
                </a:solidFill>
                <a:latin typeface="Palatino Linotype" panose="02040502050505030304" pitchFamily="18" charset="0"/>
              </a:rPr>
              <a:t>“i rom sono la feccia della società”</a:t>
            </a:r>
          </a:p>
          <a:p>
            <a:pPr algn="just"/>
            <a:r>
              <a:rPr lang="it-IT" sz="2000" dirty="0" smtClean="0">
                <a:solidFill>
                  <a:srgbClr val="ED7D31"/>
                </a:solidFill>
                <a:latin typeface="Palatino Linotype" panose="02040502050505030304" pitchFamily="18" charset="0"/>
              </a:rPr>
              <a:t>Secondo il </a:t>
            </a:r>
            <a:r>
              <a:rPr lang="it-IT" sz="2000" dirty="0">
                <a:solidFill>
                  <a:srgbClr val="ED7D31"/>
                </a:solidFill>
                <a:latin typeface="Palatino Linotype" panose="02040502050505030304" pitchFamily="18" charset="0"/>
              </a:rPr>
              <a:t>Tribunale </a:t>
            </a:r>
            <a:r>
              <a:rPr lang="it-IT" sz="2000" dirty="0" smtClean="0">
                <a:solidFill>
                  <a:srgbClr val="ED7D31"/>
                </a:solidFill>
                <a:latin typeface="Palatino Linotype" panose="02040502050505030304" pitchFamily="18" charset="0"/>
              </a:rPr>
              <a:t>di Milano (2016): l’“espressione </a:t>
            </a:r>
            <a:r>
              <a:rPr lang="it-IT" sz="2000" dirty="0">
                <a:solidFill>
                  <a:srgbClr val="ED7D31"/>
                </a:solidFill>
                <a:latin typeface="Palatino Linotype" panose="02040502050505030304" pitchFamily="18" charset="0"/>
              </a:rPr>
              <a:t>è offensiva e umiliante, poiché il paragone con un elemento spregevole quale la “feccia” è tale </a:t>
            </a:r>
            <a:r>
              <a:rPr lang="it-IT" sz="2000" dirty="0" smtClean="0">
                <a:solidFill>
                  <a:srgbClr val="ED7D31"/>
                </a:solidFill>
                <a:latin typeface="Palatino Linotype" panose="02040502050505030304" pitchFamily="18" charset="0"/>
              </a:rPr>
              <a:t>da </a:t>
            </a:r>
            <a:r>
              <a:rPr lang="it-IT" sz="2000" dirty="0">
                <a:solidFill>
                  <a:srgbClr val="ED7D31"/>
                </a:solidFill>
                <a:latin typeface="Palatino Linotype" panose="02040502050505030304" pitchFamily="18" charset="0"/>
              </a:rPr>
              <a:t>mortificare e dunque offendere la dignità dell’etnia </a:t>
            </a:r>
            <a:r>
              <a:rPr lang="it-IT" sz="2000" dirty="0" smtClean="0">
                <a:solidFill>
                  <a:srgbClr val="ED7D31"/>
                </a:solidFill>
                <a:latin typeface="Palatino Linotype" panose="02040502050505030304" pitchFamily="18" charset="0"/>
              </a:rPr>
              <a:t>rom”.</a:t>
            </a:r>
            <a:endParaRPr lang="it-IT" sz="2000" dirty="0">
              <a:solidFill>
                <a:srgbClr val="ED7D31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9080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Discorsi </a:t>
            </a:r>
            <a:r>
              <a:rPr lang="it-IT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odio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537" y="1441403"/>
            <a:ext cx="3206750" cy="438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543536" y="1441402"/>
            <a:ext cx="3245489" cy="378565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2</a:t>
            </a:r>
            <a:r>
              <a:rPr lang="it-IT" sz="2000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. </a:t>
            </a:r>
            <a:r>
              <a:rPr lang="it-IT" sz="2000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Torino. 9 Dicembre 2011. Caso </a:t>
            </a:r>
            <a:r>
              <a:rPr lang="it-IT" sz="2000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della </a:t>
            </a:r>
            <a:r>
              <a:rPr lang="it-IT" sz="2000" b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Continassa</a:t>
            </a:r>
            <a:r>
              <a:rPr lang="it-IT" sz="2000" b="1" dirty="0">
                <a:solidFill>
                  <a:srgbClr val="0000FF"/>
                </a:solidFill>
                <a:latin typeface="Palatino Linotype"/>
                <a:cs typeface="Palatino Linotype"/>
              </a:rPr>
              <a:t>. </a:t>
            </a:r>
            <a:endParaRPr lang="it-IT" sz="2000" b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it-IT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Condanna </a:t>
            </a:r>
            <a:r>
              <a:rPr lang="it-IT" sz="2000" dirty="0">
                <a:solidFill>
                  <a:srgbClr val="0000FF"/>
                </a:solidFill>
                <a:latin typeface="Palatino Linotype"/>
                <a:cs typeface="Palatino Linotype"/>
              </a:rPr>
              <a:t>a pene comprese tra 6 anni e sei mesi di reclusione e 3 anni di carcere per l’incendio e l’aggravante dell’odio </a:t>
            </a:r>
            <a:r>
              <a:rPr lang="it-IT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razziale. Campo rom incendiato a seguito di una manifestazione convocata con il volantino a </a:t>
            </a:r>
            <a:r>
              <a:rPr lang="it-IT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fianco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3" y="728"/>
            <a:ext cx="4404593" cy="95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45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437302"/>
            <a:ext cx="9144000" cy="430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1800" b="1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1800" b="1" dirty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1800" b="1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Propaganda razzista e reati razzisti</a:t>
            </a:r>
          </a:p>
          <a:p>
            <a:pPr algn="just"/>
            <a:r>
              <a:rPr lang="it-IT" sz="18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La legge Mancino (che ha modificato l’art.3 della legge 654 1975) prevede:</a:t>
            </a:r>
          </a:p>
          <a:p>
            <a:pPr algn="just"/>
            <a:r>
              <a:rPr lang="it-IT" sz="18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Art.1 Reclusione fino ad un anno e sei mesi o con multa fino  a  6.000  euro per chi </a:t>
            </a:r>
            <a:r>
              <a:rPr lang="it-IT" sz="1800" b="1" dirty="0">
                <a:solidFill>
                  <a:srgbClr val="ED7D31"/>
                </a:solidFill>
                <a:latin typeface="Palatino Linotype" panose="02040502050505030304" pitchFamily="18" charset="0"/>
              </a:rPr>
              <a:t>propaganda</a:t>
            </a:r>
            <a:r>
              <a:rPr lang="it-IT" sz="18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 </a:t>
            </a:r>
            <a:r>
              <a:rPr lang="it-IT" sz="1800" b="1" dirty="0">
                <a:solidFill>
                  <a:srgbClr val="ED7D31"/>
                </a:solidFill>
                <a:latin typeface="Palatino Linotype" panose="02040502050505030304" pitchFamily="18" charset="0"/>
              </a:rPr>
              <a:t>idee fondate sulla </a:t>
            </a:r>
            <a:r>
              <a:rPr lang="it-IT" sz="1800" b="1" dirty="0" smtClean="0">
                <a:solidFill>
                  <a:srgbClr val="ED7D31"/>
                </a:solidFill>
                <a:latin typeface="Palatino Linotype" panose="02040502050505030304" pitchFamily="18" charset="0"/>
              </a:rPr>
              <a:t>superiorità </a:t>
            </a:r>
            <a:r>
              <a:rPr lang="it-IT" sz="1800" b="1" dirty="0">
                <a:solidFill>
                  <a:srgbClr val="ED7D31"/>
                </a:solidFill>
                <a:latin typeface="Palatino Linotype" panose="02040502050505030304" pitchFamily="18" charset="0"/>
              </a:rPr>
              <a:t>o sull'odio  “razziale”  o  “etnico</a:t>
            </a:r>
            <a:r>
              <a:rPr lang="it-IT" sz="18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”, ovvero </a:t>
            </a:r>
            <a:r>
              <a:rPr lang="it-IT" sz="1800" b="1" dirty="0">
                <a:solidFill>
                  <a:srgbClr val="ED7D31"/>
                </a:solidFill>
                <a:latin typeface="Palatino Linotype" panose="02040502050505030304" pitchFamily="18" charset="0"/>
              </a:rPr>
              <a:t>istiga</a:t>
            </a:r>
            <a:r>
              <a:rPr lang="it-IT" sz="18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 a commettere o commette </a:t>
            </a:r>
            <a:r>
              <a:rPr lang="it-IT" sz="1800" b="1" dirty="0">
                <a:solidFill>
                  <a:srgbClr val="ED7D31"/>
                </a:solidFill>
                <a:latin typeface="Palatino Linotype" panose="02040502050505030304" pitchFamily="18" charset="0"/>
              </a:rPr>
              <a:t>atti  di  discriminazione  </a:t>
            </a:r>
            <a:r>
              <a:rPr lang="it-IT" sz="18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per  motivi  “razziali”, “etnici”, “nazionali” o “religiosi”;</a:t>
            </a:r>
          </a:p>
          <a:p>
            <a:pPr algn="just"/>
            <a:r>
              <a:rPr lang="it-IT" sz="18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Reclusione da sei mesi a quattro anni per chi, in qualsiasi modo, </a:t>
            </a:r>
            <a:r>
              <a:rPr lang="it-IT" sz="1800" b="1" dirty="0">
                <a:solidFill>
                  <a:srgbClr val="ED7D31"/>
                </a:solidFill>
                <a:latin typeface="Palatino Linotype" panose="02040502050505030304" pitchFamily="18" charset="0"/>
              </a:rPr>
              <a:t>istiga a commettere o commette violenza </a:t>
            </a:r>
            <a:r>
              <a:rPr lang="it-IT" sz="18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o  atti  di provocazione alla violenza per motivi “razziali”, “etnici”, nazionali o religiosi</a:t>
            </a:r>
            <a:r>
              <a:rPr lang="it-IT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.</a:t>
            </a:r>
          </a:p>
          <a:p>
            <a:pPr algn="just"/>
            <a:r>
              <a:rPr lang="it-IT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Vieta la </a:t>
            </a:r>
            <a:r>
              <a:rPr lang="it-IT" sz="18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costituzione di organizzazioni, associazioni, movimenti o gruppi aventi tra i propri scopi l’incitamento alla discriminazione o alla violenza per motivi “razziali”, etnici, nazionali o religiosi.</a:t>
            </a:r>
          </a:p>
          <a:p>
            <a:pPr algn="just"/>
            <a:endParaRPr lang="it-IT" sz="1800" b="1" dirty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.</a:t>
            </a:r>
            <a:endParaRPr lang="it-IT" sz="2400" b="1" dirty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9080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Discorsi </a:t>
            </a:r>
            <a:r>
              <a:rPr lang="it-IT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odio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3" y="727"/>
            <a:ext cx="4646493" cy="9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074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610032"/>
            <a:ext cx="9144000" cy="413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I concetti chiave</a:t>
            </a:r>
          </a:p>
          <a:p>
            <a:pPr algn="just"/>
            <a:endParaRPr lang="it-IT" sz="2400" b="1" dirty="0" smtClean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0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RAZZISMO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0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DISCRIMINAZIONI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0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HATE CRIMES 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0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HATE SPEECH</a:t>
            </a:r>
            <a:endParaRPr lang="it-IT" sz="2000" b="1" dirty="0">
              <a:solidFill>
                <a:srgbClr val="0000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4" y="727"/>
            <a:ext cx="9141796" cy="121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24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437302"/>
            <a:ext cx="9144000" cy="430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RAZZISMO</a:t>
            </a:r>
          </a:p>
          <a:p>
            <a:pPr algn="just"/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Può esservi razzismo anche senza la “razza”</a:t>
            </a:r>
          </a:p>
          <a:p>
            <a:pPr algn="just"/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Ogni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teoria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ideologia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idea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atteggiamento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dichiarazione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atto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 e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comportamento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 che hanno la finalità di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legittimare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incitare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istigare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 o </a:t>
            </a:r>
            <a:r>
              <a:rPr lang="it-IT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compiere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discriminazioni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abusi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molestie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minacce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,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violenze verbali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o </a:t>
            </a:r>
            <a:r>
              <a:rPr lang="it-IT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fisiche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 nei confronti di individui o di gruppi assumendo </a:t>
            </a:r>
            <a:r>
              <a:rPr lang="it-IT" sz="2400" dirty="0">
                <a:solidFill>
                  <a:srgbClr val="FF0000"/>
                </a:solidFill>
                <a:latin typeface="Palatino Linotype" panose="02040502050505030304" pitchFamily="18" charset="0"/>
              </a:rPr>
              <a:t>a pretesto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la loro origine nazionale o etnica, le convinzioni e pratiche religiose oppure il genere, l’età, i tratti somatici, l’orientamento sessuale, lo stato di abilità, la differenza culturale reale o presunta. </a:t>
            </a: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13658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Razzismo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3" y="727"/>
            <a:ext cx="4848075" cy="13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281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437302"/>
            <a:ext cx="9144000" cy="430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r>
              <a:rPr lang="it-IT" sz="2400" b="1" dirty="0">
                <a:solidFill>
                  <a:srgbClr val="FF6600"/>
                </a:solidFill>
                <a:latin typeface="Palatino Linotype" panose="02040502050505030304" pitchFamily="18" charset="0"/>
              </a:rPr>
              <a:t>P</a:t>
            </a:r>
            <a:r>
              <a:rPr lang="it-IT" sz="2400" b="1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rocessi costitutivi </a:t>
            </a:r>
            <a:r>
              <a:rPr lang="it-IT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=</a:t>
            </a: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400" b="1" dirty="0" err="1" smtClean="0">
                <a:solidFill>
                  <a:srgbClr val="0000FF"/>
                </a:solidFill>
                <a:latin typeface="Palatino Linotype" panose="02040502050505030304" pitchFamily="18" charset="0"/>
              </a:rPr>
              <a:t>inferiorizzazione</a:t>
            </a:r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 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b="1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generalizzazione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denigrazione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b="1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rifiuto 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esclusione</a:t>
            </a: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13658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			Razzismo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5" y="0"/>
            <a:ext cx="4948866" cy="13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036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088611"/>
            <a:ext cx="9144000" cy="465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r>
              <a:rPr lang="it-IT" sz="2400" b="1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DISCRIMINAZIONI </a:t>
            </a:r>
            <a:r>
              <a:rPr lang="it-IT" sz="2400" b="1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(T.U. 286/98 art.43)</a:t>
            </a:r>
          </a:p>
          <a:p>
            <a:pPr algn="just"/>
            <a:endParaRPr lang="it-IT" sz="2000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Comportamenti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che, </a:t>
            </a:r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direttamente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o indirettamente, </a:t>
            </a:r>
            <a:endParaRPr lang="it-IT" sz="2400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“comportano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una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distinzione, esclusione, restrizione o preferenza </a:t>
            </a:r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basata sulla </a:t>
            </a:r>
            <a:r>
              <a:rPr lang="it-IT" sz="2400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“razza”, il colore,</a:t>
            </a:r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 </a:t>
            </a:r>
            <a:r>
              <a:rPr lang="it-IT" sz="2400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l’ascendenza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o l’origine nazionale o etnica, le convinzioni e le pratiche </a:t>
            </a:r>
            <a:r>
              <a:rPr lang="it-IT" sz="2400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religiose</a:t>
            </a:r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 con lo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scopo o l’effetto di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distruggere o di compromettere il riconoscimento, il godimento o l’esercizio, in condizioni di parità, dei diritti umani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e delle libertà fondamentali in campo politico, economico, sociale e culturale e in ogni altro settore della vita </a:t>
            </a:r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pubblica.”</a:t>
            </a:r>
            <a:endParaRPr lang="it-IT" sz="2400" dirty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La legge </a:t>
            </a:r>
            <a:r>
              <a:rPr lang="it-IT" sz="2400" b="1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non cita </a:t>
            </a:r>
            <a:r>
              <a:rPr lang="it-IT" sz="2400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gli orientamenti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sessuali, il genere, </a:t>
            </a:r>
            <a:r>
              <a:rPr lang="it-IT" sz="2400" dirty="0" smtClean="0">
                <a:solidFill>
                  <a:srgbClr val="FF6600"/>
                </a:solidFill>
                <a:latin typeface="Palatino Linotype" panose="02040502050505030304" pitchFamily="18" charset="0"/>
              </a:rPr>
              <a:t>l’età</a:t>
            </a:r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9181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Discriminazioni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4" y="728"/>
            <a:ext cx="4374354" cy="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538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088611"/>
            <a:ext cx="9144000" cy="465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chemeClr val="accent2"/>
                </a:solidFill>
                <a:latin typeface="Palatino Linotype" panose="02040502050505030304" pitchFamily="18" charset="0"/>
              </a:rPr>
              <a:t>DISCRIMINAZIONI (per i moventi di cui sopra)</a:t>
            </a:r>
          </a:p>
          <a:p>
            <a:pPr algn="just"/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La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discriminazione diretta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consiste in un trattamento meno favorevole di quello che sarebbe riservato ad un’altra persona in una situazione </a:t>
            </a:r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analoga (divieto di apertura di negozi “etnici”, negazione di un posto di lavoro o di un alloggio, prezzo più alto di un caffè)</a:t>
            </a:r>
            <a:endParaRPr lang="it-IT" sz="2400" dirty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La </a:t>
            </a:r>
            <a:r>
              <a:rPr lang="it-IT" sz="2400" dirty="0">
                <a:solidFill>
                  <a:srgbClr val="FF6600"/>
                </a:solidFill>
                <a:latin typeface="Palatino Linotype" panose="02040502050505030304" pitchFamily="18" charset="0"/>
              </a:rPr>
              <a:t>discriminazione indiretta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consiste in una disposizione, un criterio o una prassi apparentemente neutri che possono mettere le </a:t>
            </a:r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persone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 </a:t>
            </a:r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in </a:t>
            </a:r>
            <a:r>
              <a:rPr lang="it-IT" sz="2400" dirty="0">
                <a:solidFill>
                  <a:srgbClr val="0000FF"/>
                </a:solidFill>
                <a:latin typeface="Palatino Linotype" panose="02040502050505030304" pitchFamily="18" charset="0"/>
              </a:rPr>
              <a:t>una posizione di particolare svantaggio rispetto ad altre persone</a:t>
            </a:r>
            <a:r>
              <a:rPr lang="it-IT" sz="24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. (es. residenza di 10 anni per accedere ai buoni libro, alle case popolari, al reddito di cittadinanza..)</a:t>
            </a:r>
            <a:endParaRPr lang="it-IT" sz="2400" dirty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9181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Discriminazioni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4" y="728"/>
            <a:ext cx="4344117" cy="91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70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437302"/>
            <a:ext cx="9144000" cy="430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HATE CRIMES </a:t>
            </a:r>
            <a:r>
              <a:rPr lang="it-IT" sz="2400" b="1" dirty="0" smtClean="0">
                <a:solidFill>
                  <a:srgbClr val="ED7D31"/>
                </a:solidFill>
                <a:latin typeface="Palatino Linotype"/>
                <a:cs typeface="Palatino Linotype"/>
              </a:rPr>
              <a:t>(</a:t>
            </a:r>
            <a:r>
              <a:rPr lang="it-IT" sz="2400" b="1" dirty="0">
                <a:solidFill>
                  <a:srgbClr val="ED7D31"/>
                </a:solidFill>
                <a:latin typeface="Palatino Linotype"/>
                <a:cs typeface="Palatino Linotype"/>
              </a:rPr>
              <a:t>o </a:t>
            </a:r>
            <a:r>
              <a:rPr lang="it-IT" sz="2400" b="1" dirty="0" smtClean="0">
                <a:solidFill>
                  <a:srgbClr val="ED7D31"/>
                </a:solidFill>
                <a:latin typeface="Palatino Linotype"/>
                <a:cs typeface="Palatino Linotype"/>
              </a:rPr>
              <a:t>“reati </a:t>
            </a:r>
            <a:r>
              <a:rPr lang="it-IT" sz="2400" b="1" dirty="0">
                <a:solidFill>
                  <a:srgbClr val="ED7D31"/>
                </a:solidFill>
                <a:latin typeface="Palatino Linotype"/>
                <a:cs typeface="Palatino Linotype"/>
              </a:rPr>
              <a:t>di </a:t>
            </a:r>
            <a:r>
              <a:rPr lang="it-IT" sz="2400" b="1" dirty="0" smtClean="0">
                <a:solidFill>
                  <a:srgbClr val="ED7D31"/>
                </a:solidFill>
                <a:latin typeface="Palatino Linotype"/>
                <a:cs typeface="Palatino Linotype"/>
              </a:rPr>
              <a:t>odio”)</a:t>
            </a:r>
            <a:endParaRPr lang="it-IT" sz="2400" dirty="0">
              <a:solidFill>
                <a:srgbClr val="ED7D31"/>
              </a:solidFill>
              <a:latin typeface="Palatino Linotype"/>
              <a:cs typeface="Palatino Linotype"/>
            </a:endParaRPr>
          </a:p>
          <a:p>
            <a:r>
              <a:rPr lang="it-IT" sz="2400" dirty="0" smtClean="0">
                <a:latin typeface="Palatino Linotype"/>
                <a:cs typeface="Palatino Linotype"/>
              </a:rPr>
              <a:t>Due elementi costitutivi:</a:t>
            </a:r>
            <a:endParaRPr lang="it-IT" sz="2400" dirty="0">
              <a:latin typeface="Palatino Linotype"/>
              <a:cs typeface="Palatino Linotype"/>
            </a:endParaRPr>
          </a:p>
          <a:p>
            <a:r>
              <a:rPr lang="it-IT" sz="2400" dirty="0">
                <a:latin typeface="Palatino Linotype"/>
                <a:cs typeface="Palatino Linotype"/>
              </a:rPr>
              <a:t> </a:t>
            </a:r>
            <a:r>
              <a:rPr lang="it-IT" sz="2400" b="1" dirty="0">
                <a:solidFill>
                  <a:srgbClr val="ED7D31"/>
                </a:solidFill>
                <a:latin typeface="Palatino Linotype"/>
                <a:cs typeface="Palatino Linotype"/>
              </a:rPr>
              <a:t>a) reato </a:t>
            </a:r>
            <a:r>
              <a:rPr lang="it-IT" sz="2400" dirty="0" smtClean="0">
                <a:latin typeface="Palatino Linotype"/>
                <a:cs typeface="Palatino Linotype"/>
              </a:rPr>
              <a:t>+ </a:t>
            </a:r>
            <a:r>
              <a:rPr lang="it-IT" sz="2400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</a:t>
            </a:r>
            <a:r>
              <a:rPr lang="it-IT" sz="2400" b="1" dirty="0">
                <a:solidFill>
                  <a:srgbClr val="0000FF"/>
                </a:solidFill>
                <a:latin typeface="Palatino Linotype"/>
                <a:cs typeface="Palatino Linotype"/>
              </a:rPr>
              <a:t>) motivazione basata su un pregiudizio </a:t>
            </a:r>
          </a:p>
          <a:p>
            <a:r>
              <a:rPr lang="it-IT" sz="2400" dirty="0">
                <a:latin typeface="Palatino Linotype"/>
                <a:cs typeface="Palatino Linotype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Palatino Linotype"/>
                <a:cs typeface="Palatino Linotype"/>
              </a:rPr>
              <a:t>= </a:t>
            </a:r>
            <a:r>
              <a:rPr lang="it-IT" sz="2400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reato </a:t>
            </a:r>
            <a:r>
              <a:rPr lang="it-IT" sz="2400" b="1" dirty="0">
                <a:solidFill>
                  <a:srgbClr val="FF0000"/>
                </a:solidFill>
                <a:latin typeface="Palatino Linotype"/>
                <a:cs typeface="Palatino Linotype"/>
              </a:rPr>
              <a:t>di odio</a:t>
            </a:r>
          </a:p>
          <a:p>
            <a:pPr algn="just"/>
            <a:endParaRPr lang="it-IT" sz="2400" b="1" dirty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Es. </a:t>
            </a:r>
            <a:r>
              <a:rPr lang="it-IT" sz="2400" b="1" u="sng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furto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 di ambulante accompagnato da </a:t>
            </a:r>
            <a:r>
              <a:rPr lang="it-IT" sz="2400" b="1" u="sng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insulto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 razzista</a:t>
            </a:r>
          </a:p>
          <a:p>
            <a:pPr algn="just"/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Reato ordinario									indicatore del movente 												  razzista</a:t>
            </a:r>
          </a:p>
          <a:p>
            <a:pPr algn="just"/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13658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Reati 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 odio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ccia su 2"/>
          <p:cNvSpPr/>
          <p:nvPr/>
        </p:nvSpPr>
        <p:spPr>
          <a:xfrm>
            <a:off x="2156940" y="4364525"/>
            <a:ext cx="484632" cy="53422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su 14"/>
          <p:cNvSpPr/>
          <p:nvPr/>
        </p:nvSpPr>
        <p:spPr>
          <a:xfrm>
            <a:off x="7328760" y="4355650"/>
            <a:ext cx="484632" cy="53422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4" y="727"/>
            <a:ext cx="4757362" cy="13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08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437302"/>
            <a:ext cx="9144000" cy="430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r>
              <a:rPr lang="it-IT" sz="2400" b="1" dirty="0" err="1" smtClean="0">
                <a:solidFill>
                  <a:srgbClr val="0000FF"/>
                </a:solidFill>
                <a:latin typeface="Palatino Linotype" panose="02040502050505030304" pitchFamily="18" charset="0"/>
              </a:rPr>
              <a:t>Hate</a:t>
            </a:r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 crime: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 deve esserci una </a:t>
            </a: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violazione del codice 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penale</a:t>
            </a:r>
            <a:endParaRPr lang="it-IT" sz="2400" b="1" dirty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Alcuni esempi: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Omicidio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Aggressione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Rapina/Furto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Atti vandalici contro proprietà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Profanazione di tombe/lapidi </a:t>
            </a:r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400" b="1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Reati ordinari		+							</a:t>
            </a:r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13658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Reati </a:t>
            </a:r>
            <a:r>
              <a:rPr lang="it-IT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odio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ccia su 2"/>
          <p:cNvSpPr/>
          <p:nvPr/>
        </p:nvSpPr>
        <p:spPr>
          <a:xfrm>
            <a:off x="2096466" y="4797953"/>
            <a:ext cx="484632" cy="42334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3" y="727"/>
            <a:ext cx="4848076" cy="13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5482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077200" y="621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54F70E-E37C-4D65-86FC-C31FC3856E31}" type="slidenum">
              <a:rPr lang="en-GB" altLang="it-IT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it-IT" sz="1200">
              <a:latin typeface="Arial Black" panose="020B0A0402010202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95425" y="1437302"/>
            <a:ext cx="9144000" cy="430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just"/>
            <a:endParaRPr lang="it-IT" sz="2400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err="1" smtClean="0">
                <a:solidFill>
                  <a:srgbClr val="0000FF"/>
                </a:solidFill>
                <a:latin typeface="Palatino Linotype" panose="02040502050505030304" pitchFamily="18" charset="0"/>
              </a:rPr>
              <a:t>Hate</a:t>
            </a:r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 crime</a:t>
            </a: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: Il movente 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deve essere </a:t>
            </a: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fondato su un 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pregiudizio, elemento </a:t>
            </a: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fondamentale della violazione.</a:t>
            </a:r>
          </a:p>
          <a:p>
            <a:pPr algn="just"/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→</a:t>
            </a: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	Il movente discriminatorio indica perché l'autore ha scelto la vittima o il 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bersaglio (Nazionalità? Status Caratteri somatici? Religione? ecc. )</a:t>
            </a:r>
            <a:endParaRPr lang="it-IT" sz="2400" b="1" dirty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→	Il pregiudizio distingue i 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reati </a:t>
            </a: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di odio 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da quelli ordinari</a:t>
            </a:r>
            <a:endParaRPr lang="it-IT" sz="2400" b="1" dirty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→	Il pregiudizio non deve necessariamente essere l’unico movente del reato. Sono possibili anche più </a:t>
            </a:r>
            <a:r>
              <a:rPr lang="it-IT" sz="2400" b="1" dirty="0" smtClean="0">
                <a:solidFill>
                  <a:schemeClr val="accent4"/>
                </a:solidFill>
                <a:latin typeface="Palatino Linotype" panose="02040502050505030304" pitchFamily="18" charset="0"/>
              </a:rPr>
              <a:t>moventi</a:t>
            </a: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.</a:t>
            </a:r>
            <a:endParaRPr lang="it-IT" sz="2400" b="1" dirty="0" smtClean="0">
              <a:solidFill>
                <a:schemeClr val="accent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Esempio</a:t>
            </a:r>
            <a:r>
              <a:rPr lang="it-IT" sz="24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: vantaggio economico e razzismo</a:t>
            </a:r>
            <a:r>
              <a:rPr lang="it-IT" sz="2400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.</a:t>
            </a:r>
          </a:p>
          <a:p>
            <a:pPr algn="just"/>
            <a:r>
              <a:rPr lang="it-IT" sz="24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				</a:t>
            </a:r>
            <a:endParaRPr lang="it-IT" sz="2000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659813" y="71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55913" y="5984875"/>
            <a:ext cx="7783512" cy="44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Droid Sans Fallback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Erasmus+ KA3 – Azione che supporta il dialogo strutturato tra i giovani e i policy </a:t>
            </a:r>
            <a:r>
              <a:rPr lang="it-IT" sz="11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makers</a:t>
            </a:r>
            <a:r>
              <a:rPr lang="it-IT" sz="11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it-IT" sz="1200" b="1" dirty="0">
              <a:solidFill>
                <a:srgbClr val="365F91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9264651" y="1588"/>
            <a:ext cx="122396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495425" y="9218"/>
            <a:ext cx="9144000" cy="13658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184150"/>
              <a:extrusionClr>
                <a:srgbClr val="00B0F0"/>
              </a:extrusionClr>
            </a:sp3d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Let’s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err="1">
                <a:solidFill>
                  <a:schemeClr val="accent5"/>
                </a:solidFill>
                <a:latin typeface="Palatino Linotype" panose="02040502050505030304" pitchFamily="18" charset="0"/>
              </a:rPr>
              <a:t>meet</a:t>
            </a:r>
            <a:r>
              <a:rPr lang="it-IT" sz="2800" b="1" dirty="0">
                <a:solidFill>
                  <a:schemeClr val="accent5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up </a:t>
            </a:r>
            <a:r>
              <a:rPr lang="it-IT" sz="2800" b="1" dirty="0" smtClean="0">
                <a:solidFill>
                  <a:schemeClr val="accent5"/>
                </a:solidFill>
                <a:latin typeface="Palatino Linotype" panose="02040502050505030304" pitchFamily="18" charset="0"/>
              </a:rPr>
              <a:t>		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Reati </a:t>
            </a:r>
            <a:r>
              <a:rPr lang="it-IT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odio</a:t>
            </a:r>
            <a:endParaRPr lang="it-IT" altLang="it-IT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3" name="Pi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842" y="5833745"/>
            <a:ext cx="1806575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412" y="1610031"/>
            <a:ext cx="843279" cy="9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93" y="727"/>
            <a:ext cx="4848075" cy="13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1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1325</Words>
  <Application>Microsoft Macintosh PowerPoint</Application>
  <PresentationFormat>Personalizzato</PresentationFormat>
  <Paragraphs>213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naletto</dc:creator>
  <cp:lastModifiedBy>i</cp:lastModifiedBy>
  <cp:revision>80</cp:revision>
  <dcterms:created xsi:type="dcterms:W3CDTF">2018-02-23T15:56:07Z</dcterms:created>
  <dcterms:modified xsi:type="dcterms:W3CDTF">2019-02-14T13:27:06Z</dcterms:modified>
</cp:coreProperties>
</file>